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93" r:id="rId2"/>
    <p:sldId id="300" r:id="rId3"/>
    <p:sldId id="299" r:id="rId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SI" initials="M" lastIdx="1" clrIdx="0">
    <p:extLst>
      <p:ext uri="{19B8F6BF-5375-455C-9EA6-DF929625EA0E}">
        <p15:presenceInfo xmlns:p15="http://schemas.microsoft.com/office/powerpoint/2012/main" userId="G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3D"/>
    <a:srgbClr val="984710"/>
    <a:srgbClr val="ED7D31"/>
    <a:srgbClr val="C0D3FF"/>
    <a:srgbClr val="BED2FF"/>
    <a:srgbClr val="33CCFF"/>
    <a:srgbClr val="0ED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F868F2-CCCE-4095-80BF-9337745C8382}" v="8" dt="2023-05-15T07:20:39.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80256" autoAdjust="0"/>
  </p:normalViewPr>
  <p:slideViewPr>
    <p:cSldViewPr snapToGrid="0">
      <p:cViewPr>
        <p:scale>
          <a:sx n="75" d="100"/>
          <a:sy n="75" d="100"/>
        </p:scale>
        <p:origin x="2292"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柿崎 俊裕" userId="S::kakizaki-t22aa@mlit.go.jp::08e5f2f2-6203-479e-9660-b1aa73876029" providerId="AD" clId="Web-{F3F868F2-CCCE-4095-80BF-9337745C8382}"/>
    <pc:docChg chg="modSld">
      <pc:chgData name="柿崎 俊裕" userId="S::kakizaki-t22aa@mlit.go.jp::08e5f2f2-6203-479e-9660-b1aa73876029" providerId="AD" clId="Web-{F3F868F2-CCCE-4095-80BF-9337745C8382}" dt="2023-05-15T07:20:39.679" v="8" actId="20577"/>
      <pc:docMkLst>
        <pc:docMk/>
      </pc:docMkLst>
      <pc:sldChg chg="modSp">
        <pc:chgData name="柿崎 俊裕" userId="S::kakizaki-t22aa@mlit.go.jp::08e5f2f2-6203-479e-9660-b1aa73876029" providerId="AD" clId="Web-{F3F868F2-CCCE-4095-80BF-9337745C8382}" dt="2023-05-15T07:20:39.679" v="8" actId="20577"/>
        <pc:sldMkLst>
          <pc:docMk/>
          <pc:sldMk cId="3955177147" sldId="293"/>
        </pc:sldMkLst>
        <pc:spChg chg="mod">
          <ac:chgData name="柿崎 俊裕" userId="S::kakizaki-t22aa@mlit.go.jp::08e5f2f2-6203-479e-9660-b1aa73876029" providerId="AD" clId="Web-{F3F868F2-CCCE-4095-80BF-9337745C8382}" dt="2023-05-15T07:20:39.679" v="8" actId="20577"/>
          <ac:spMkLst>
            <pc:docMk/>
            <pc:sldMk cId="3955177147" sldId="293"/>
            <ac:spMk id="2" creationId="{B377BB91-6853-E2AC-7BEB-AF9A237B7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263BF-73E7-4A6A-83DA-2FD82E8EA840}" type="datetimeFigureOut">
              <a:rPr kumimoji="1" lang="ja-JP" altLang="en-US" smtClean="0"/>
              <a:t>2023/5/17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7294A-02E4-44BE-BE10-C8F488FDC69D}" type="slidenum">
              <a:rPr kumimoji="1" lang="ja-JP" altLang="en-US" smtClean="0"/>
              <a:t>‹#›</a:t>
            </a:fld>
            <a:endParaRPr kumimoji="1" lang="ja-JP" altLang="en-US"/>
          </a:p>
        </p:txBody>
      </p:sp>
    </p:spTree>
    <p:extLst>
      <p:ext uri="{BB962C8B-B14F-4D97-AF65-F5344CB8AC3E}">
        <p14:creationId xmlns:p14="http://schemas.microsoft.com/office/powerpoint/2010/main" val="429075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232623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425362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259377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279764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48081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136084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280872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200098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7803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357348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0497B1A-C569-4A4C-BBBF-3018C7CD1569}" type="datetimeFigureOut">
              <a:rPr kumimoji="1" lang="ja-JP" altLang="en-US" smtClean="0"/>
              <a:t>2023/5/17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144466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97B1A-C569-4A4C-BBBF-3018C7CD1569}" type="datetimeFigureOut">
              <a:rPr kumimoji="1" lang="ja-JP" altLang="en-US" smtClean="0"/>
              <a:t>2023/5/17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8D0B8-B878-4EB7-8820-A54329E37F00}" type="slidenum">
              <a:rPr kumimoji="1" lang="ja-JP" altLang="en-US" smtClean="0"/>
              <a:t>‹#›</a:t>
            </a:fld>
            <a:endParaRPr kumimoji="1" lang="ja-JP" altLang="en-US"/>
          </a:p>
        </p:txBody>
      </p:sp>
    </p:spTree>
    <p:extLst>
      <p:ext uri="{BB962C8B-B14F-4D97-AF65-F5344CB8AC3E}">
        <p14:creationId xmlns:p14="http://schemas.microsoft.com/office/powerpoint/2010/main" val="33216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isaportal.gsi.go.jp/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7BB91-6853-E2AC-7BEB-AF9A237B7000}"/>
              </a:ext>
            </a:extLst>
          </p:cNvPr>
          <p:cNvSpPr>
            <a:spLocks noGrp="1"/>
          </p:cNvSpPr>
          <p:nvPr>
            <p:ph type="title"/>
          </p:nvPr>
        </p:nvSpPr>
        <p:spPr>
          <a:xfrm>
            <a:off x="962891" y="1454727"/>
            <a:ext cx="10507039" cy="3882697"/>
          </a:xfrm>
        </p:spPr>
        <p:txBody>
          <a:bodyPr>
            <a:normAutofit/>
          </a:bodyPr>
          <a:lstStyle/>
          <a:p>
            <a:pPr algn="ctr"/>
            <a:r>
              <a:rPr kumimoji="1" lang="ja-JP" altLang="en-US">
                <a:ea typeface="ＭＳ Ｐゴシック"/>
              </a:rPr>
              <a:t>重ねるハザードマップ</a:t>
            </a:r>
            <a:r>
              <a:rPr kumimoji="1" lang="en-US" altLang="ja-JP" dirty="0"/>
              <a:t/>
            </a:r>
            <a:br>
              <a:rPr kumimoji="1" lang="en-US" altLang="ja-JP" dirty="0"/>
            </a:br>
            <a:r>
              <a:rPr kumimoji="1" lang="ja-JP" altLang="en-US">
                <a:ea typeface="ＭＳ Ｐゴシック"/>
              </a:rPr>
              <a:t>（ハザードマップポータルサイト）</a:t>
            </a:r>
            <a:r>
              <a:rPr kumimoji="1" lang="en-US" altLang="ja-JP" dirty="0"/>
              <a:t/>
            </a:r>
            <a:br>
              <a:rPr kumimoji="1" lang="en-US" altLang="ja-JP" dirty="0"/>
            </a:br>
            <a:r>
              <a:rPr lang="ja-JP" altLang="en-US">
                <a:ea typeface="ＭＳ Ｐゴシック"/>
              </a:rPr>
              <a:t>における災害リスクの確認方法</a:t>
            </a:r>
            <a:r>
              <a:rPr lang="ja-JP" altLang="en-US" dirty="0">
                <a:ea typeface="ＭＳ Ｐゴシック"/>
              </a:rPr>
              <a:t/>
            </a:r>
            <a:br>
              <a:rPr lang="ja-JP" altLang="en-US" dirty="0">
                <a:ea typeface="ＭＳ Ｐゴシック"/>
              </a:rPr>
            </a:br>
            <a:r>
              <a:rPr lang="ja-JP" altLang="en-US" dirty="0">
                <a:ea typeface="ＭＳ Ｐゴシック"/>
              </a:rPr>
              <a:t/>
            </a:r>
            <a:br>
              <a:rPr lang="ja-JP" altLang="en-US" dirty="0">
                <a:ea typeface="ＭＳ Ｐゴシック"/>
              </a:rPr>
            </a:br>
            <a:r>
              <a:rPr lang="ja-JP" dirty="0">
                <a:ea typeface="+mj-lt"/>
                <a:cs typeface="+mj-lt"/>
                <a:hlinkClick r:id="rId2"/>
              </a:rPr>
              <a:t>https://disaportal.gsi.go.jp/index.html</a:t>
            </a:r>
            <a:endParaRPr lang="ja-JP" dirty="0">
              <a:ea typeface="+mj-lt"/>
              <a:cs typeface="+mj-lt"/>
            </a:endParaRPr>
          </a:p>
        </p:txBody>
      </p:sp>
      <p:sp>
        <p:nvSpPr>
          <p:cNvPr id="3" name="テキスト ボックス 2"/>
          <p:cNvSpPr txBox="1"/>
          <p:nvPr/>
        </p:nvSpPr>
        <p:spPr>
          <a:xfrm>
            <a:off x="11027085" y="140677"/>
            <a:ext cx="902811" cy="523220"/>
          </a:xfrm>
          <a:prstGeom prst="rect">
            <a:avLst/>
          </a:prstGeom>
          <a:noFill/>
        </p:spPr>
        <p:txBody>
          <a:bodyPr wrap="none" rtlCol="0">
            <a:spAutoFit/>
          </a:bodyPr>
          <a:lstStyle/>
          <a:p>
            <a:r>
              <a:rPr kumimoji="1" lang="ja-JP" altLang="en-US" sz="2800" dirty="0"/>
              <a:t>別紙</a:t>
            </a:r>
          </a:p>
        </p:txBody>
      </p:sp>
    </p:spTree>
    <p:extLst>
      <p:ext uri="{BB962C8B-B14F-4D97-AF65-F5344CB8AC3E}">
        <p14:creationId xmlns:p14="http://schemas.microsoft.com/office/powerpoint/2010/main" val="395517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rotWithShape="1">
          <a:blip r:embed="rId2"/>
          <a:srcRect t="9374" b="5469"/>
          <a:stretch/>
        </p:blipFill>
        <p:spPr>
          <a:xfrm>
            <a:off x="187681" y="586780"/>
            <a:ext cx="11761571" cy="5631089"/>
          </a:xfrm>
          <a:prstGeom prst="rect">
            <a:avLst/>
          </a:prstGeom>
        </p:spPr>
      </p:pic>
      <p:sp>
        <p:nvSpPr>
          <p:cNvPr id="5" name="テキスト ボックス 4">
            <a:extLst>
              <a:ext uri="{FF2B5EF4-FFF2-40B4-BE49-F238E27FC236}">
                <a16:creationId xmlns:a16="http://schemas.microsoft.com/office/drawing/2014/main" id="{6AB9BFC5-232E-6D61-6616-F55A87183180}"/>
              </a:ext>
            </a:extLst>
          </p:cNvPr>
          <p:cNvSpPr txBox="1"/>
          <p:nvPr/>
        </p:nvSpPr>
        <p:spPr>
          <a:xfrm>
            <a:off x="2211514" y="4812421"/>
            <a:ext cx="2165499" cy="1200329"/>
          </a:xfrm>
          <a:prstGeom prst="rect">
            <a:avLst/>
          </a:prstGeom>
          <a:solidFill>
            <a:schemeClr val="bg1"/>
          </a:solidFill>
        </p:spPr>
        <p:txBody>
          <a:bodyPr wrap="square" rtlCol="0">
            <a:spAutoFit/>
          </a:bodyPr>
          <a:lstStyle/>
          <a:p>
            <a:r>
              <a:rPr lang="ja-JP" altLang="en-US" b="1" dirty="0" smtClean="0">
                <a:solidFill>
                  <a:srgbClr val="FF0000"/>
                </a:solidFill>
                <a:latin typeface="BIZ UDPゴシック" panose="020B0400000000000000" pitchFamily="50" charset="-128"/>
                <a:ea typeface="BIZ UDPゴシック" panose="020B0400000000000000" pitchFamily="50" charset="-128"/>
              </a:rPr>
              <a:t>①真ん中</a:t>
            </a:r>
            <a:r>
              <a:rPr lang="ja-JP" altLang="en-US" b="1" dirty="0">
                <a:solidFill>
                  <a:srgbClr val="FF0000"/>
                </a:solidFill>
                <a:latin typeface="BIZ UDPゴシック" panose="020B0400000000000000" pitchFamily="50" charset="-128"/>
                <a:ea typeface="BIZ UDPゴシック" panose="020B0400000000000000" pitchFamily="50" charset="-128"/>
              </a:rPr>
              <a:t>の十字に見たい場所を合わせ、緯度経度、標高を読み取る。</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7F971E34-96D8-3B3D-7996-30E58997D009}"/>
              </a:ext>
            </a:extLst>
          </p:cNvPr>
          <p:cNvSpPr/>
          <p:nvPr/>
        </p:nvSpPr>
        <p:spPr>
          <a:xfrm>
            <a:off x="5908809" y="3373296"/>
            <a:ext cx="319313" cy="3483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8" name="正方形/長方形 7">
            <a:extLst>
              <a:ext uri="{FF2B5EF4-FFF2-40B4-BE49-F238E27FC236}">
                <a16:creationId xmlns:a16="http://schemas.microsoft.com/office/drawing/2014/main" id="{7F971E34-96D8-3B3D-7996-30E58997D009}"/>
              </a:ext>
            </a:extLst>
          </p:cNvPr>
          <p:cNvSpPr/>
          <p:nvPr/>
        </p:nvSpPr>
        <p:spPr>
          <a:xfrm>
            <a:off x="242748" y="5943600"/>
            <a:ext cx="650519" cy="142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9" name="正方形/長方形 8">
            <a:extLst>
              <a:ext uri="{FF2B5EF4-FFF2-40B4-BE49-F238E27FC236}">
                <a16:creationId xmlns:a16="http://schemas.microsoft.com/office/drawing/2014/main" id="{7F971E34-96D8-3B3D-7996-30E58997D009}"/>
              </a:ext>
            </a:extLst>
          </p:cNvPr>
          <p:cNvSpPr/>
          <p:nvPr/>
        </p:nvSpPr>
        <p:spPr>
          <a:xfrm>
            <a:off x="242748" y="5669332"/>
            <a:ext cx="1100277" cy="13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0" name="テキスト ボックス 9"/>
          <p:cNvSpPr txBox="1"/>
          <p:nvPr/>
        </p:nvSpPr>
        <p:spPr>
          <a:xfrm>
            <a:off x="182010" y="154741"/>
            <a:ext cx="290015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smtClean="0"/>
              <a:t>緯度・経度・高さの確認方法</a:t>
            </a:r>
            <a:endParaRPr kumimoji="1" lang="ja-JP" altLang="en-US" dirty="0"/>
          </a:p>
        </p:txBody>
      </p:sp>
    </p:spTree>
    <p:extLst>
      <p:ext uri="{BB962C8B-B14F-4D97-AF65-F5344CB8AC3E}">
        <p14:creationId xmlns:p14="http://schemas.microsoft.com/office/powerpoint/2010/main" val="384994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20604E3-289E-F57B-BB30-55A6A502A4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004971" y="0"/>
            <a:ext cx="10774335" cy="6389464"/>
          </a:xfrm>
          <a:prstGeom prst="rect">
            <a:avLst/>
          </a:prstGeom>
        </p:spPr>
      </p:pic>
      <p:sp>
        <p:nvSpPr>
          <p:cNvPr id="6" name="テキスト ボックス 5">
            <a:extLst>
              <a:ext uri="{FF2B5EF4-FFF2-40B4-BE49-F238E27FC236}">
                <a16:creationId xmlns:a16="http://schemas.microsoft.com/office/drawing/2014/main" id="{6AB9BFC5-232E-6D61-6616-F55A87183180}"/>
              </a:ext>
            </a:extLst>
          </p:cNvPr>
          <p:cNvSpPr txBox="1"/>
          <p:nvPr/>
        </p:nvSpPr>
        <p:spPr>
          <a:xfrm>
            <a:off x="16496877" y="5207994"/>
            <a:ext cx="2605200" cy="369332"/>
          </a:xfrm>
          <a:prstGeom prst="rect">
            <a:avLst/>
          </a:prstGeom>
          <a:solidFill>
            <a:schemeClr val="bg1"/>
          </a:solidFill>
        </p:spPr>
        <p:txBody>
          <a:bodyPr wrap="non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③</a:t>
            </a:r>
            <a:r>
              <a:rPr kumimoji="1" lang="ja-JP" altLang="en-US" b="1" dirty="0">
                <a:solidFill>
                  <a:srgbClr val="FF0000"/>
                </a:solidFill>
                <a:latin typeface="BIZ UDPゴシック" panose="020B0400000000000000" pitchFamily="50" charset="-128"/>
                <a:ea typeface="BIZ UDPゴシック" panose="020B0400000000000000" pitchFamily="50" charset="-128"/>
              </a:rPr>
              <a:t>任意の地点をクリック</a:t>
            </a:r>
          </a:p>
        </p:txBody>
      </p:sp>
      <p:pic>
        <p:nvPicPr>
          <p:cNvPr id="7" name="グラフィックス 6" descr="右向き指示マーク 単色塗りつぶし">
            <a:extLst>
              <a:ext uri="{FF2B5EF4-FFF2-40B4-BE49-F238E27FC236}">
                <a16:creationId xmlns:a16="http://schemas.microsoft.com/office/drawing/2014/main" id="{B403FF83-841F-D79B-FA92-C39A4B9AD8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17341755" y="4447968"/>
            <a:ext cx="761883" cy="761883"/>
          </a:xfrm>
          <a:prstGeom prst="rect">
            <a:avLst/>
          </a:prstGeom>
        </p:spPr>
      </p:pic>
      <p:sp>
        <p:nvSpPr>
          <p:cNvPr id="8" name="テキスト ボックス 7">
            <a:extLst>
              <a:ext uri="{FF2B5EF4-FFF2-40B4-BE49-F238E27FC236}">
                <a16:creationId xmlns:a16="http://schemas.microsoft.com/office/drawing/2014/main" id="{A1583AC6-10C0-C3A6-5CCE-410976828B5D}"/>
              </a:ext>
            </a:extLst>
          </p:cNvPr>
          <p:cNvSpPr txBox="1"/>
          <p:nvPr/>
        </p:nvSpPr>
        <p:spPr>
          <a:xfrm>
            <a:off x="16483251" y="5603705"/>
            <a:ext cx="2645276" cy="646331"/>
          </a:xfrm>
          <a:prstGeom prst="rect">
            <a:avLst/>
          </a:prstGeom>
          <a:solidFill>
            <a:schemeClr val="bg1"/>
          </a:solidFill>
          <a:ln>
            <a:solidFill>
              <a:schemeClr val="tx1"/>
            </a:solidFill>
          </a:ln>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rPr>
              <a:t>その地点の災害リスクが</a:t>
            </a:r>
            <a:endParaRPr kumimoji="1"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まとめて表示される</a:t>
            </a:r>
            <a:endParaRPr kumimoji="1" lang="ja-JP" altLang="en-US"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97210D1-9ABC-68C0-2E2B-A7F8AA7BA846}"/>
              </a:ext>
            </a:extLst>
          </p:cNvPr>
          <p:cNvSpPr txBox="1"/>
          <p:nvPr/>
        </p:nvSpPr>
        <p:spPr>
          <a:xfrm>
            <a:off x="21376432" y="440689"/>
            <a:ext cx="1318176" cy="923330"/>
          </a:xfrm>
          <a:prstGeom prst="rect">
            <a:avLst/>
          </a:prstGeom>
          <a:solidFill>
            <a:schemeClr val="bg1"/>
          </a:solidFill>
        </p:spPr>
        <p:txBody>
          <a:bodyPr wrap="square" rtlCol="0">
            <a:spAutoFit/>
          </a:bodyPr>
          <a:lstStyle/>
          <a:p>
            <a:pPr algn="ctr"/>
            <a:r>
              <a:rPr lang="ja-JP" altLang="en-US" b="1" dirty="0">
                <a:solidFill>
                  <a:srgbClr val="FF0000"/>
                </a:solidFill>
                <a:latin typeface="BIZ UDPゴシック" panose="020B0400000000000000" pitchFamily="50" charset="-128"/>
                <a:ea typeface="BIZ UDPゴシック" panose="020B0400000000000000" pitchFamily="50" charset="-128"/>
              </a:rPr>
              <a:t>②</a:t>
            </a:r>
            <a:r>
              <a:rPr kumimoji="1" lang="ja-JP" altLang="en-US" b="1" dirty="0">
                <a:solidFill>
                  <a:srgbClr val="FF0000"/>
                </a:solidFill>
                <a:latin typeface="BIZ UDPゴシック" panose="020B0400000000000000" pitchFamily="50" charset="-128"/>
                <a:ea typeface="BIZ UDPゴシック" panose="020B0400000000000000" pitchFamily="50" charset="-128"/>
              </a:rPr>
              <a:t>「リスク検索」をクリック</a:t>
            </a:r>
          </a:p>
        </p:txBody>
      </p:sp>
      <p:sp>
        <p:nvSpPr>
          <p:cNvPr id="10" name="正方形/長方形 9">
            <a:extLst>
              <a:ext uri="{FF2B5EF4-FFF2-40B4-BE49-F238E27FC236}">
                <a16:creationId xmlns:a16="http://schemas.microsoft.com/office/drawing/2014/main" id="{4A84E320-1DE0-5B82-E42C-0E76EB8C527B}"/>
              </a:ext>
            </a:extLst>
          </p:cNvPr>
          <p:cNvSpPr/>
          <p:nvPr/>
        </p:nvSpPr>
        <p:spPr>
          <a:xfrm>
            <a:off x="16290530" y="1597646"/>
            <a:ext cx="2651474" cy="26542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ＤＦ特太ゴシック体" panose="020B0509000000000000" pitchFamily="49" charset="-128"/>
              <a:ea typeface="ＤＦ特太ゴシック体" panose="020B0509000000000000" pitchFamily="49" charset="-128"/>
            </a:endParaRPr>
          </a:p>
        </p:txBody>
      </p:sp>
      <p:pic>
        <p:nvPicPr>
          <p:cNvPr id="11" name="グラフィックス 10" descr="右向き指示マーク 単色塗りつぶし">
            <a:extLst>
              <a:ext uri="{FF2B5EF4-FFF2-40B4-BE49-F238E27FC236}">
                <a16:creationId xmlns:a16="http://schemas.microsoft.com/office/drawing/2014/main" id="{DDC2076D-1DF9-A266-1C30-4F91C29E86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2694608" y="300164"/>
            <a:ext cx="761883" cy="761883"/>
          </a:xfrm>
          <a:prstGeom prst="rect">
            <a:avLst/>
          </a:prstGeom>
        </p:spPr>
      </p:pic>
      <p:sp>
        <p:nvSpPr>
          <p:cNvPr id="12" name="テキスト ボックス 11">
            <a:extLst>
              <a:ext uri="{FF2B5EF4-FFF2-40B4-BE49-F238E27FC236}">
                <a16:creationId xmlns:a16="http://schemas.microsoft.com/office/drawing/2014/main" id="{2A0644EF-1045-C0BC-EE58-CC967109BBAB}"/>
              </a:ext>
            </a:extLst>
          </p:cNvPr>
          <p:cNvSpPr txBox="1"/>
          <p:nvPr/>
        </p:nvSpPr>
        <p:spPr>
          <a:xfrm>
            <a:off x="16561221" y="420258"/>
            <a:ext cx="4076757" cy="646331"/>
          </a:xfrm>
          <a:prstGeom prst="rect">
            <a:avLst/>
          </a:prstGeom>
          <a:solidFill>
            <a:schemeClr val="bg1"/>
          </a:solidFill>
        </p:spPr>
        <p:txBody>
          <a:bodyPr wrap="non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①</a:t>
            </a:r>
            <a:r>
              <a:rPr kumimoji="1" lang="ja-JP" altLang="en-US" b="1" dirty="0">
                <a:solidFill>
                  <a:srgbClr val="FF0000"/>
                </a:solidFill>
                <a:latin typeface="BIZ UDPゴシック" panose="020B0400000000000000" pitchFamily="50" charset="-128"/>
                <a:ea typeface="BIZ UDPゴシック" panose="020B0400000000000000" pitchFamily="50" charset="-128"/>
              </a:rPr>
              <a:t>見たい場所の住所等を入力して検索</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lang="ja-JP" altLang="en-US" b="1" dirty="0">
                <a:solidFill>
                  <a:srgbClr val="FF0000"/>
                </a:solidFill>
                <a:latin typeface="BIZ UDPゴシック" panose="020B0400000000000000" pitchFamily="50" charset="-128"/>
                <a:ea typeface="BIZ UDPゴシック" panose="020B0400000000000000" pitchFamily="50" charset="-128"/>
              </a:rPr>
              <a:t>　例：東京都千代田区霞が関</a:t>
            </a:r>
            <a:r>
              <a:rPr lang="en-US" altLang="ja-JP" b="1" dirty="0">
                <a:solidFill>
                  <a:srgbClr val="FF0000"/>
                </a:solidFill>
                <a:latin typeface="BIZ UDPゴシック" panose="020B0400000000000000" pitchFamily="50" charset="-128"/>
                <a:ea typeface="BIZ UDPゴシック" panose="020B0400000000000000" pitchFamily="50" charset="-128"/>
              </a:rPr>
              <a:t>2-1-3</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FB64ECBF-A8A2-8A80-A958-AB6C38510802}"/>
              </a:ext>
            </a:extLst>
          </p:cNvPr>
          <p:cNvSpPr/>
          <p:nvPr/>
        </p:nvSpPr>
        <p:spPr>
          <a:xfrm>
            <a:off x="16561221" y="101282"/>
            <a:ext cx="4919662" cy="2435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4" name="正方形/長方形 13">
            <a:extLst>
              <a:ext uri="{FF2B5EF4-FFF2-40B4-BE49-F238E27FC236}">
                <a16:creationId xmlns:a16="http://schemas.microsoft.com/office/drawing/2014/main" id="{7F971E34-96D8-3B3D-7996-30E58997D009}"/>
              </a:ext>
            </a:extLst>
          </p:cNvPr>
          <p:cNvSpPr/>
          <p:nvPr/>
        </p:nvSpPr>
        <p:spPr>
          <a:xfrm>
            <a:off x="21713812" y="101282"/>
            <a:ext cx="206148" cy="238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5" name="矢印: 右 16">
            <a:extLst>
              <a:ext uri="{FF2B5EF4-FFF2-40B4-BE49-F238E27FC236}">
                <a16:creationId xmlns:a16="http://schemas.microsoft.com/office/drawing/2014/main" id="{AC9935AE-4734-2B21-C498-F1FCAC1659C4}"/>
              </a:ext>
            </a:extLst>
          </p:cNvPr>
          <p:cNvSpPr/>
          <p:nvPr/>
        </p:nvSpPr>
        <p:spPr>
          <a:xfrm>
            <a:off x="19128527" y="2667566"/>
            <a:ext cx="590550" cy="33872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6" name="テキスト ボックス 15">
            <a:extLst>
              <a:ext uri="{FF2B5EF4-FFF2-40B4-BE49-F238E27FC236}">
                <a16:creationId xmlns:a16="http://schemas.microsoft.com/office/drawing/2014/main" id="{6AB9BFC5-232E-6D61-6616-F55A87183180}"/>
              </a:ext>
            </a:extLst>
          </p:cNvPr>
          <p:cNvSpPr txBox="1"/>
          <p:nvPr/>
        </p:nvSpPr>
        <p:spPr>
          <a:xfrm>
            <a:off x="19908519" y="2628779"/>
            <a:ext cx="4222631" cy="646331"/>
          </a:xfrm>
          <a:prstGeom prst="rect">
            <a:avLst/>
          </a:prstGeom>
          <a:solidFill>
            <a:schemeClr val="bg1"/>
          </a:solidFill>
        </p:spPr>
        <p:txBody>
          <a:bodyPr wrap="non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④洪水、土砂災害、津波、高潮のリスクを</a:t>
            </a:r>
            <a:endParaRPr lang="en-US" altLang="ja-JP" b="1" dirty="0">
              <a:solidFill>
                <a:srgbClr val="FF0000"/>
              </a:solidFill>
              <a:latin typeface="BIZ UDPゴシック" panose="020B0400000000000000" pitchFamily="50" charset="-128"/>
              <a:ea typeface="BIZ UDPゴシック" panose="020B0400000000000000" pitchFamily="50" charset="-128"/>
            </a:endParaRPr>
          </a:p>
          <a:p>
            <a:r>
              <a:rPr lang="ja-JP" altLang="en-US" b="1" dirty="0">
                <a:solidFill>
                  <a:srgbClr val="FF0000"/>
                </a:solidFill>
                <a:latin typeface="BIZ UDPゴシック" panose="020B0400000000000000" pitchFamily="50" charset="-128"/>
                <a:ea typeface="BIZ UDPゴシック" panose="020B0400000000000000" pitchFamily="50" charset="-128"/>
              </a:rPr>
              <a:t>確認する。</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901644" y="5899629"/>
            <a:ext cx="10930828" cy="830997"/>
          </a:xfrm>
          <a:prstGeom prst="rect">
            <a:avLst/>
          </a:prstGeom>
          <a:noFill/>
        </p:spPr>
        <p:txBody>
          <a:bodyPr wrap="square" rtlCol="0">
            <a:spAutoFit/>
          </a:bodyPr>
          <a:lstStyle/>
          <a:p>
            <a:r>
              <a:rPr kumimoji="1" lang="en-US" altLang="ja-JP" sz="1200" dirty="0"/>
              <a:t>※</a:t>
            </a:r>
            <a:r>
              <a:rPr lang="ja-JP" altLang="en-US" sz="1200" kern="100" dirty="0">
                <a:solidFill>
                  <a:srgbClr val="FF0000"/>
                </a:solidFill>
                <a:latin typeface="BIZ UDPゴシック" panose="020B0400000000000000" pitchFamily="50" charset="-128"/>
                <a:ea typeface="BIZ UDPゴシック" panose="020B0400000000000000" pitchFamily="50" charset="-128"/>
                <a:cs typeface="Courier New" panose="02070309020205020404" pitchFamily="49" charset="0"/>
              </a:rPr>
              <a:t>重ねるハザードマップには必ずしも避難に必要な情報が網羅されているわけではないため、</a:t>
            </a:r>
            <a:r>
              <a:rPr lang="ja-JP" altLang="ja-JP" sz="1200" u="sng" kern="100" dirty="0">
                <a:solidFill>
                  <a:srgbClr val="FF0000"/>
                </a:solidFill>
                <a:latin typeface="BIZ UDPゴシック" panose="020B0400000000000000" pitchFamily="50" charset="-128"/>
                <a:ea typeface="BIZ UDPゴシック" panose="020B0400000000000000" pitchFamily="50" charset="-128"/>
                <a:cs typeface="Courier New" panose="02070309020205020404" pitchFamily="49" charset="0"/>
              </a:rPr>
              <a:t>実際に避難行動をとる</a:t>
            </a:r>
            <a:r>
              <a:rPr lang="ja-JP" altLang="en-US" sz="1200" u="sng" kern="100" dirty="0">
                <a:solidFill>
                  <a:srgbClr val="FF0000"/>
                </a:solidFill>
                <a:latin typeface="BIZ UDPゴシック" panose="020B0400000000000000" pitchFamily="50" charset="-128"/>
                <a:ea typeface="BIZ UDPゴシック" panose="020B0400000000000000" pitchFamily="50" charset="-128"/>
                <a:cs typeface="Courier New" panose="02070309020205020404" pitchFamily="49" charset="0"/>
              </a:rPr>
              <a:t>際には</a:t>
            </a:r>
            <a:r>
              <a:rPr lang="ja-JP" altLang="ja-JP" sz="1200" u="sng" kern="100" dirty="0">
                <a:solidFill>
                  <a:srgbClr val="FF0000"/>
                </a:solidFill>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en-US" sz="1200" u="sng" kern="100" dirty="0">
                <a:solidFill>
                  <a:srgbClr val="FF0000"/>
                </a:solidFill>
                <a:latin typeface="BIZ UDPゴシック" panose="020B0400000000000000" pitchFamily="50" charset="-128"/>
                <a:ea typeface="BIZ UDPゴシック" panose="020B0400000000000000" pitchFamily="50" charset="-128"/>
                <a:cs typeface="Courier New" panose="02070309020205020404" pitchFamily="49" charset="0"/>
              </a:rPr>
              <a:t>必ず</a:t>
            </a:r>
            <a:r>
              <a:rPr lang="ja-JP" altLang="ja-JP" sz="1200" u="sng" kern="100" dirty="0">
                <a:solidFill>
                  <a:srgbClr val="FF0000"/>
                </a:solidFill>
                <a:latin typeface="BIZ UDPゴシック" panose="020B0400000000000000" pitchFamily="50" charset="-128"/>
                <a:ea typeface="BIZ UDPゴシック" panose="020B0400000000000000" pitchFamily="50" charset="-128"/>
                <a:cs typeface="Courier New" panose="02070309020205020404" pitchFamily="49" charset="0"/>
              </a:rPr>
              <a:t>市町村の作成するハザードマップを</a:t>
            </a:r>
            <a:r>
              <a:rPr lang="ja-JP" altLang="en-US" sz="1200" u="sng" kern="100" dirty="0">
                <a:solidFill>
                  <a:srgbClr val="FF0000"/>
                </a:solidFill>
                <a:latin typeface="BIZ UDPゴシック" panose="020B0400000000000000" pitchFamily="50" charset="-128"/>
                <a:ea typeface="BIZ UDPゴシック" panose="020B0400000000000000" pitchFamily="50" charset="-128"/>
                <a:cs typeface="Courier New" panose="02070309020205020404" pitchFamily="49" charset="0"/>
              </a:rPr>
              <a:t>確認してください</a:t>
            </a:r>
            <a:r>
              <a:rPr lang="ja-JP" altLang="en-US" sz="1200" kern="100" dirty="0">
                <a:latin typeface="BIZ UDPゴシック" panose="020B0400000000000000" pitchFamily="50" charset="-128"/>
                <a:ea typeface="BIZ UDPゴシック" panose="020B0400000000000000" pitchFamily="50" charset="-128"/>
                <a:cs typeface="Courier New" panose="02070309020205020404" pitchFamily="49" charset="0"/>
              </a:rPr>
              <a:t>。本サイトは、国や都道府県等の関係機関が作成した災害リスク情報を掲載しております。</a:t>
            </a:r>
            <a:r>
              <a:rPr lang="ja-JP" altLang="ja-JP" sz="1200" kern="100" dirty="0">
                <a:latin typeface="BIZ UDPゴシック" panose="020B0400000000000000" pitchFamily="50" charset="-128"/>
                <a:ea typeface="BIZ UDPゴシック" panose="020B0400000000000000" pitchFamily="50" charset="-128"/>
                <a:cs typeface="Courier New" panose="02070309020205020404" pitchFamily="49" charset="0"/>
              </a:rPr>
              <a:t>浸水想定区域図は作成途上段階にあり、今後、新たな災害リスク情報が追加になる予定であるため、現時点での災害リスクがない場合であっても、状況が変わる可能性があ</a:t>
            </a:r>
            <a:r>
              <a:rPr lang="ja-JP" altLang="en-US" sz="1200" kern="100" dirty="0">
                <a:latin typeface="BIZ UDPゴシック" panose="020B0400000000000000" pitchFamily="50" charset="-128"/>
                <a:ea typeface="BIZ UDPゴシック" panose="020B0400000000000000" pitchFamily="50" charset="-128"/>
                <a:cs typeface="Courier New" panose="02070309020205020404" pitchFamily="49" charset="0"/>
              </a:rPr>
              <a:t>ります</a:t>
            </a:r>
            <a:r>
              <a:rPr lang="ja-JP" altLang="ja-JP" sz="12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en-US" sz="1200" kern="100" dirty="0">
                <a:latin typeface="BIZ UDPゴシック" panose="020B0400000000000000" pitchFamily="50" charset="-128"/>
                <a:ea typeface="BIZ UDPゴシック" panose="020B0400000000000000" pitchFamily="50" charset="-128"/>
                <a:cs typeface="Courier New" panose="02070309020205020404" pitchFamily="49" charset="0"/>
              </a:rPr>
              <a:t>また、</a:t>
            </a:r>
            <a:r>
              <a:rPr lang="ja-JP" altLang="ja-JP" sz="1200" kern="100" dirty="0">
                <a:latin typeface="BIZ UDPゴシック" panose="020B0400000000000000" pitchFamily="50" charset="-128"/>
                <a:ea typeface="BIZ UDPゴシック" panose="020B0400000000000000" pitchFamily="50" charset="-128"/>
                <a:cs typeface="Courier New" panose="02070309020205020404" pitchFamily="49" charset="0"/>
              </a:rPr>
              <a:t>新たな浸水想定区域図等が公表されてから重ねるハザードマップに反映するまでにチェック作業等に期間を要</a:t>
            </a:r>
            <a:r>
              <a:rPr lang="ja-JP" altLang="en-US" sz="1200" kern="100" dirty="0">
                <a:latin typeface="BIZ UDPゴシック" panose="020B0400000000000000" pitchFamily="50" charset="-128"/>
                <a:ea typeface="BIZ UDPゴシック" panose="020B0400000000000000" pitchFamily="50" charset="-128"/>
                <a:cs typeface="Courier New" panose="02070309020205020404" pitchFamily="49" charset="0"/>
              </a:rPr>
              <a:t>します</a:t>
            </a:r>
            <a:r>
              <a:rPr lang="ja-JP" altLang="ja-JP" sz="1200" kern="100" dirty="0">
                <a:latin typeface="BIZ UDPゴシック" panose="020B0400000000000000" pitchFamily="50" charset="-128"/>
                <a:ea typeface="BIZ UDPゴシック" panose="020B0400000000000000" pitchFamily="50" charset="-128"/>
                <a:cs typeface="Courier New" panose="02070309020205020404" pitchFamily="49" charset="0"/>
              </a:rPr>
              <a:t>。</a:t>
            </a:r>
            <a:endParaRPr lang="en-US" altLang="ja-JP" sz="1200" kern="100" dirty="0">
              <a:solidFill>
                <a:srgbClr val="FF0000"/>
              </a:solidFill>
              <a:latin typeface="BIZ UDPゴシック" panose="020B0400000000000000" pitchFamily="50" charset="-128"/>
              <a:ea typeface="BIZ UDPゴシック" panose="020B0400000000000000" pitchFamily="50" charset="-128"/>
              <a:cs typeface="Courier New" panose="02070309020205020404" pitchFamily="49" charset="0"/>
            </a:endParaRP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5187" y="112947"/>
            <a:ext cx="10088041" cy="5786682"/>
          </a:xfrm>
          <a:prstGeom prst="rect">
            <a:avLst/>
          </a:prstGeom>
        </p:spPr>
      </p:pic>
      <p:sp>
        <p:nvSpPr>
          <p:cNvPr id="2" name="テキスト ボックス 1"/>
          <p:cNvSpPr txBox="1"/>
          <p:nvPr/>
        </p:nvSpPr>
        <p:spPr>
          <a:xfrm>
            <a:off x="182010" y="154741"/>
            <a:ext cx="236635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smtClean="0"/>
              <a:t>災害リスクの確認方法</a:t>
            </a:r>
            <a:endParaRPr kumimoji="1" lang="ja-JP" altLang="en-US" dirty="0"/>
          </a:p>
        </p:txBody>
      </p:sp>
    </p:spTree>
    <p:extLst>
      <p:ext uri="{BB962C8B-B14F-4D97-AF65-F5344CB8AC3E}">
        <p14:creationId xmlns:p14="http://schemas.microsoft.com/office/powerpoint/2010/main" val="13773887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solidFill>
            <a:srgbClr val="0070C0"/>
          </a:solidFill>
        </a:ln>
      </a:spPr>
      <a:bodyPr rtlCol="0" anchor="ctr"/>
      <a:lstStyle>
        <a:defPPr algn="ctr">
          <a:defRPr dirty="0" smtClean="0">
            <a:latin typeface="ＤＦ特太ゴシック体" panose="020B0509000000000000" pitchFamily="49" charset="-128"/>
            <a:ea typeface="ＤＦ特太ゴシック体" panose="020B0509000000000000" pitchFamily="49"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TotalTime>
  <Words>253</Words>
  <Application>Microsoft Office PowerPoint</Application>
  <PresentationFormat>ワイド画面</PresentationFormat>
  <Paragraphs>14</Paragraphs>
  <Slides>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BIZ UDPゴシック</vt:lpstr>
      <vt:lpstr>ＤＦ特太ゴシック体</vt:lpstr>
      <vt:lpstr>ＭＳ Ｐゴシック</vt:lpstr>
      <vt:lpstr>Arial</vt:lpstr>
      <vt:lpstr>Calibri</vt:lpstr>
      <vt:lpstr>Calibri Light</vt:lpstr>
      <vt:lpstr>Courier New</vt:lpstr>
      <vt:lpstr>Office テーマ</vt:lpstr>
      <vt:lpstr>重ねるハザードマップ （ハザードマップポータルサイト） における災害リスクの確認方法  https://disaportal.gsi.go.jp/index.html</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吉松</dc:creator>
  <cp:lastModifiedBy>長町 剛志</cp:lastModifiedBy>
  <cp:revision>100</cp:revision>
  <dcterms:created xsi:type="dcterms:W3CDTF">2018-05-08T05:25:23Z</dcterms:created>
  <dcterms:modified xsi:type="dcterms:W3CDTF">2023-05-17T07:29:00Z</dcterms:modified>
</cp:coreProperties>
</file>